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70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288" r:id="rId15"/>
  </p:sldIdLst>
  <p:sldSz cx="9144000" cy="6858000" type="letter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 baseline="-250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38"/>
    <p:restoredTop sz="99871" autoAdjust="0"/>
  </p:normalViewPr>
  <p:slideViewPr>
    <p:cSldViewPr>
      <p:cViewPr varScale="1">
        <p:scale>
          <a:sx n="128" d="100"/>
          <a:sy n="128" d="100"/>
        </p:scale>
        <p:origin x="584" y="17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4" name="Rectangle 2"/>
          <p:cNvSpPr>
            <a:spLocks noChangeArrowheads="1"/>
          </p:cNvSpPr>
          <p:nvPr/>
        </p:nvSpPr>
        <p:spPr bwMode="auto">
          <a:xfrm>
            <a:off x="6057900" y="8596313"/>
            <a:ext cx="333375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algn="r" defTabSz="895350">
              <a:lnSpc>
                <a:spcPct val="90000"/>
              </a:lnSpc>
            </a:pPr>
            <a:fld id="{4CBB9263-B09B-1A44-A519-2D2F2EF319D0}" type="slidenum">
              <a:rPr lang="en-US" sz="1400" b="1" baseline="0">
                <a:latin typeface="Helvetica" charset="0"/>
              </a:rPr>
              <a:pPr algn="r" defTabSz="895350">
                <a:lnSpc>
                  <a:spcPct val="90000"/>
                </a:lnSpc>
              </a:pPr>
              <a:t>‹#›</a:t>
            </a:fld>
            <a:endParaRPr lang="en-US" sz="1400" b="1" baseline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50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590550"/>
            <a:ext cx="4559300" cy="3416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1273175" y="4503738"/>
            <a:ext cx="4311650" cy="3894137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39900" y="4510088"/>
            <a:ext cx="1763713" cy="4000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/>
          <a:lstStyle/>
          <a:p>
            <a:pPr defTabSz="895350">
              <a:defRPr/>
            </a:pPr>
            <a:r>
              <a:rPr lang="en-US" sz="1800" b="1" baseline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   </a:t>
            </a:r>
            <a:r>
              <a:rPr lang="en-US" sz="1800" baseline="0">
                <a:solidFill>
                  <a:schemeClr val="tx2"/>
                </a:solidFill>
                <a:latin typeface="Helvetica" pitchFamily="-107" charset="0"/>
                <a:ea typeface="+mn-ea"/>
                <a:cs typeface="+mn-cs"/>
              </a:rPr>
              <a:t>N O T E S</a:t>
            </a:r>
          </a:p>
        </p:txBody>
      </p:sp>
      <p:sp useBgFill="1">
        <p:nvSpPr>
          <p:cNvPr id="2053" name="Rectangle 5"/>
          <p:cNvSpPr>
            <a:spLocks noChangeArrowheads="1"/>
          </p:cNvSpPr>
          <p:nvPr/>
        </p:nvSpPr>
        <p:spPr bwMode="auto">
          <a:xfrm>
            <a:off x="938213" y="8596313"/>
            <a:ext cx="1847850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defTabSz="895350">
              <a:lnSpc>
                <a:spcPct val="90000"/>
              </a:lnSpc>
              <a:defRPr/>
            </a:pPr>
            <a:r>
              <a:rPr lang="en-US" sz="1400" b="1" baseline="0">
                <a:latin typeface="Helvetica" pitchFamily="-107" charset="0"/>
                <a:ea typeface="+mn-ea"/>
                <a:cs typeface="+mn-cs"/>
              </a:rPr>
              <a:t>Rounded Rectangle </a:t>
            </a:r>
          </a:p>
        </p:txBody>
      </p:sp>
      <p:sp useBgFill="1">
        <p:nvSpPr>
          <p:cNvPr id="2054" name="Rectangle 6"/>
          <p:cNvSpPr>
            <a:spLocks noChangeArrowheads="1"/>
          </p:cNvSpPr>
          <p:nvPr/>
        </p:nvSpPr>
        <p:spPr bwMode="auto">
          <a:xfrm>
            <a:off x="6057900" y="8596313"/>
            <a:ext cx="333375" cy="25558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lIns="61912" tIns="25400" rIns="61912" bIns="25400">
            <a:spAutoFit/>
          </a:bodyPr>
          <a:lstStyle/>
          <a:p>
            <a:pPr algn="r" defTabSz="895350">
              <a:lnSpc>
                <a:spcPct val="90000"/>
              </a:lnSpc>
            </a:pPr>
            <a:fld id="{FABBE7D1-9D3A-654F-94B8-4473B69764CA}" type="slidenum">
              <a:rPr lang="en-US" sz="1400" b="1" baseline="0">
                <a:latin typeface="Helvetica" charset="0"/>
              </a:rPr>
              <a:pPr algn="r" defTabSz="895350">
                <a:lnSpc>
                  <a:spcPct val="90000"/>
                </a:lnSpc>
              </a:pPr>
              <a:t>‹#›</a:t>
            </a:fld>
            <a:endParaRPr lang="en-US" sz="1400" b="1" baseline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04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08336188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771941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629488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25521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04308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1808669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5682125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8622371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585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6010000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65482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15364" name="Rectangle 10"/>
          <p:cNvSpPr>
            <a:spLocks noChangeArrowheads="1"/>
          </p:cNvSpPr>
          <p:nvPr/>
        </p:nvSpPr>
        <p:spPr bwMode="auto">
          <a:xfrm>
            <a:off x="458141" y="1447800"/>
            <a:ext cx="8656215" cy="310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4400" baseline="0" dirty="0"/>
              <a:t>Analysis of </a:t>
            </a:r>
          </a:p>
          <a:p>
            <a:pPr algn="ctr"/>
            <a:r>
              <a:rPr lang="en-US" sz="4400" baseline="0" dirty="0"/>
              <a:t>Various </a:t>
            </a:r>
          </a:p>
          <a:p>
            <a:pPr algn="ctr"/>
            <a:r>
              <a:rPr lang="en-US" sz="4400" baseline="0" dirty="0"/>
              <a:t>Cannabinoid Containing Materials</a:t>
            </a:r>
          </a:p>
          <a:p>
            <a:pPr algn="ctr"/>
            <a:endParaRPr lang="en-US" sz="3200" baseline="0" dirty="0"/>
          </a:p>
          <a:p>
            <a:pPr algn="ctr"/>
            <a:r>
              <a:rPr lang="en-US" sz="3200" baseline="0" dirty="0"/>
              <a:t>A Gas Chromatographic Investigation</a:t>
            </a: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1219200" y="4686186"/>
            <a:ext cx="6858000" cy="15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aseline="0" dirty="0"/>
              <a:t>Joseph DiVerdi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Department of Chemistry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Colorado State University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Fort Collins, CO USA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aseline="0" dirty="0"/>
              <a:t>February 2024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6C8E6-D4A5-1B3C-1FEF-7AD45B13F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8F88D739-AF21-75CA-3DEA-7DBD7CFCA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17A8EE0D-8D8E-EDBE-6F2D-1769C06F4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55708-CA78-EE87-0950-36D97BBBAF18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CBD Region Expanded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EC375-CDD9-03C1-3C4B-4740F13B8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268642"/>
            <a:ext cx="3530120" cy="5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38139"/>
      </p:ext>
    </p:extLst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0CC90-064D-6228-C97D-9C418E74D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5D1B54BD-C0AC-47F5-8056-EB9DCE8693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6E8C8592-3C9A-3BA5-463C-CF3DF0AB4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8AA81-79C7-6B78-2798-A176F27BC65E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Agilent – Igor Comparison &amp; Conversion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165504-570C-F932-A55F-9D139947E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752599"/>
            <a:ext cx="5251155" cy="1904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0FB8D-A644-9394-FC46-41A09EF08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757" y="4186250"/>
            <a:ext cx="5295209" cy="15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30727"/>
      </p:ext>
    </p:extLst>
  </p:cSld>
  <p:clrMapOvr>
    <a:masterClrMapping/>
  </p:clrMapOvr>
  <p:transition>
    <p:cut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D0A74-4045-AFC5-90B6-14A1D9207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4AF99C94-C8B7-E9C9-145E-86A32F99415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F7D05066-C003-FC2D-E380-E8EAAE76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34E351-E49F-3B61-2303-3F1402B58E93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“Beers Law”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FB1E85-D1E1-1D2C-660F-60F50BF05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51037"/>
            <a:ext cx="7772400" cy="48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20696"/>
      </p:ext>
    </p:extLst>
  </p:cSld>
  <p:clrMapOvr>
    <a:masterClrMapping/>
  </p:clrMapOvr>
  <p:transition>
    <p:cut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4203F-A095-53F0-BA54-4A01A49E3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48BC4A8E-74CA-F714-4D57-B97F86D1A5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6D9FD65F-79EA-7A9E-D019-3838D4588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399089-AC9B-AC52-2F4A-16477C2F71B6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Igor </a:t>
            </a:r>
            <a:r>
              <a:rPr lang="en-US" baseline="0"/>
              <a:t>Analysis Results</a:t>
            </a:r>
            <a:endParaRPr lang="en-US" baseline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CFF889-6873-00AE-ACF2-A01E5D611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97" y="2438400"/>
            <a:ext cx="8203653" cy="28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98982"/>
      </p:ext>
    </p:extLst>
  </p:cSld>
  <p:clrMapOvr>
    <a:masterClrMapping/>
  </p:clrMapOvr>
  <p:transition>
    <p:cut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25659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Acknowledgements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523" y="1828800"/>
            <a:ext cx="7183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0" dirty="0"/>
              <a:t>Thanks to the students of CHEM 442 (Spring 2024)</a:t>
            </a:r>
          </a:p>
          <a:p>
            <a:pPr algn="ctr"/>
            <a:r>
              <a:rPr lang="en-US" baseline="0" dirty="0"/>
              <a:t>For Experimental Assistance</a:t>
            </a:r>
          </a:p>
        </p:txBody>
      </p:sp>
    </p:spTree>
    <p:extLst>
      <p:ext uri="{BB962C8B-B14F-4D97-AF65-F5344CB8AC3E}">
        <p14:creationId xmlns:p14="http://schemas.microsoft.com/office/powerpoint/2010/main" val="1098792103"/>
      </p:ext>
    </p:extLst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/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Full Chromatograms of all Samples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937333-7C69-44D5-9640-597D853BA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55390"/>
            <a:ext cx="4544256" cy="5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54133"/>
      </p:ext>
    </p:extLst>
  </p:cSld>
  <p:clrMapOvr>
    <a:masterClrMapping/>
  </p:clrMapOvr>
  <p:transition>
    <p:cut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BBD2F-B293-EB0C-2690-B7F96AF6B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C7819039-55F6-3146-BFCC-85F3BB2520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4491F7B9-9F7D-0912-A6E6-B73503D0A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3A2A3E-0103-BE8D-6278-0B58947D1319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Expanded Cannabinoid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34ECA6-D9FE-BD10-48B3-B35F3734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68642"/>
            <a:ext cx="4540444" cy="558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3118"/>
      </p:ext>
    </p:extLst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43BAD-5C23-21FD-8B57-1DC8FF635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9F4BB78E-C9D0-0DB0-412A-39BC1651D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56B9760C-7867-416C-ECAD-2DA205DBB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A89F45-CCC6-1D49-1A2A-5A9A5ED2AF90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The Need for Good Annotation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5CA50C-5086-0304-7E11-23A8FCA4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76699"/>
            <a:ext cx="7772400" cy="370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03942"/>
      </p:ext>
    </p:extLst>
  </p:cSld>
  <p:clrMapOvr>
    <a:masterClrMapping/>
  </p:clrMapOvr>
  <p:transition>
    <p:cut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ECA7F-00A9-6C10-AB0E-D8E59DD20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AFF9F9EA-147D-D7B2-2ADF-08E1626EC9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D38E4F85-8228-E9C2-B984-CC4B823BB3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6A41D2-92CB-7F10-3568-E27FF1AD770E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Now We Can Analyze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E7FC8-C779-66D0-A7F2-13FF6335F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68641"/>
            <a:ext cx="4544256" cy="5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68772"/>
      </p:ext>
    </p:extLst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56BA2-87F0-6807-E70B-AAF51A2F2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BF5D4550-B078-ADD6-E5E5-F0231BE9E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F216657A-ED60-AE22-3078-34AB0D691E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B1E5B3-126F-B864-A4FF-7E90CFF538D7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Expanded Terpene Region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8DB5C1-B231-B291-71EF-3E2A1FA4F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0" y="1208202"/>
            <a:ext cx="74549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19385"/>
      </p:ext>
    </p:extLst>
  </p:cSld>
  <p:clrMapOvr>
    <a:masterClrMapping/>
  </p:clrMapOvr>
  <p:transition>
    <p:cut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42687-7C95-B346-FC1D-3F9648DB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B032F6AF-9D4F-3744-A17F-4886320250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B9F5D98B-4688-A703-99B2-08989F732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24BD90-73E7-58FB-54CA-66DA331FBC64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More Annotation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D27470-7341-26A8-4BC5-6FC54A19D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78" y="1371600"/>
            <a:ext cx="9134474" cy="456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5151"/>
      </p:ext>
    </p:extLst>
  </p:cSld>
  <p:clrMapOvr>
    <a:masterClrMapping/>
  </p:clrMapOvr>
  <p:transition>
    <p:cut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5C270-068A-2CB6-0300-F3680FB5E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96451979-9D05-9A19-93D0-3E5C6DAEB6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1AF54454-FA7D-6828-F9FD-D6D0EC3C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46CA6-CE42-C989-4CBD-754588ED42AD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To Be Performed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E3E33E-22D8-F9B1-A98F-C1854D315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28080"/>
            <a:ext cx="74549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75369"/>
      </p:ext>
    </p:extLst>
  </p:cSld>
  <p:clrMapOvr>
    <a:masterClrMapping/>
  </p:clrMapOvr>
  <p:transition>
    <p:cut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236B-26DA-F8A5-9A13-6207C11FC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6">
            <a:extLst>
              <a:ext uri="{FF2B5EF4-FFF2-40B4-BE49-F238E27FC236}">
                <a16:creationId xmlns:a16="http://schemas.microsoft.com/office/drawing/2014/main" id="{F1F570C4-CEDB-E306-8FBF-B609E6155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" y="1147763"/>
            <a:ext cx="81661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7">
            <a:extLst>
              <a:ext uri="{FF2B5EF4-FFF2-40B4-BE49-F238E27FC236}">
                <a16:creationId xmlns:a16="http://schemas.microsoft.com/office/drawing/2014/main" id="{ECDD28F3-6A95-4CD2-9DD8-A006D921B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84200"/>
            <a:ext cx="4044950" cy="44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400" b="1" baseline="0" dirty="0"/>
              <a:t>Colorado State University</a:t>
            </a:r>
          </a:p>
          <a:p>
            <a:pPr algn="r">
              <a:lnSpc>
                <a:spcPct val="90000"/>
              </a:lnSpc>
            </a:pPr>
            <a:r>
              <a:rPr lang="en-US" sz="1400" b="1" baseline="0" dirty="0"/>
              <a:t>Fort Collins, CO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E70AA-63EF-44B4-E9BC-3A10F5089C12}"/>
              </a:ext>
            </a:extLst>
          </p:cNvPr>
          <p:cNvSpPr txBox="1"/>
          <p:nvPr/>
        </p:nvSpPr>
        <p:spPr>
          <a:xfrm>
            <a:off x="457200" y="625659"/>
            <a:ext cx="659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/>
              <a:t>CBD Concentration Raw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1F1305-E1F9-5B4D-74CA-E5A50CAE1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268641"/>
            <a:ext cx="3530120" cy="558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37781"/>
      </p:ext>
    </p:extLst>
  </p:cSld>
  <p:clrMapOvr>
    <a:masterClrMapping/>
  </p:clrMapOvr>
  <p:transition>
    <p:cut thruBlk="1"/>
  </p:transition>
</p:sld>
</file>

<file path=ppt/theme/theme1.xml><?xml version="1.0" encoding="utf-8"?>
<a:theme xmlns:a="http://schemas.openxmlformats.org/drawingml/2006/main" name="Microsoft ƒ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FF"/>
      </a:accent1>
      <a:accent2>
        <a:srgbClr val="00FFFF"/>
      </a:accent2>
      <a:accent3>
        <a:srgbClr val="FFFFFF"/>
      </a:accent3>
      <a:accent4>
        <a:srgbClr val="000000"/>
      </a:accent4>
      <a:accent5>
        <a:srgbClr val="AAAAFF"/>
      </a:accent5>
      <a:accent6>
        <a:srgbClr val="00E7E7"/>
      </a:accent6>
      <a:hlink>
        <a:srgbClr val="FF0000"/>
      </a:hlink>
      <a:folHlink>
        <a:srgbClr val="969696"/>
      </a:folHlink>
    </a:clrScheme>
    <a:fontScheme name="Microsoft ƒ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Microsoft ƒ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ƒ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ƒ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8011"/>
      </a:dk2>
      <a:lt2>
        <a:srgbClr val="DD0806"/>
      </a:lt2>
      <a:accent1>
        <a:srgbClr val="0000D4"/>
      </a:accent1>
      <a:accent2>
        <a:srgbClr val="02ABEA"/>
      </a:accent2>
      <a:accent3>
        <a:srgbClr val="FFFFFF"/>
      </a:accent3>
      <a:accent4>
        <a:srgbClr val="000000"/>
      </a:accent4>
      <a:accent5>
        <a:srgbClr val="AAAAE6"/>
      </a:accent5>
      <a:accent6>
        <a:srgbClr val="029BD4"/>
      </a:accent6>
      <a:hlink>
        <a:srgbClr val="F20884"/>
      </a:hlink>
      <a:folHlink>
        <a:srgbClr val="FCF30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</TotalTime>
  <Pages>38</Pages>
  <Words>183</Words>
  <Application>Microsoft Macintosh PowerPoint</Application>
  <PresentationFormat>Letter Paper (8.5x11 in)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Helvetica</vt:lpstr>
      <vt:lpstr>Microsoft ƒ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/>
  <cp:keywords/>
  <dc:description/>
  <cp:lastModifiedBy>Joseph DiVerdi</cp:lastModifiedBy>
  <cp:revision>553</cp:revision>
  <cp:lastPrinted>2011-11-26T23:41:12Z</cp:lastPrinted>
  <dcterms:created xsi:type="dcterms:W3CDTF">2010-03-14T15:55:13Z</dcterms:created>
  <dcterms:modified xsi:type="dcterms:W3CDTF">2024-02-13T20:51:20Z</dcterms:modified>
</cp:coreProperties>
</file>