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/>
    <p:restoredTop sz="99871" autoAdjust="0"/>
  </p:normalViewPr>
  <p:slideViewPr>
    <p:cSldViewPr>
      <p:cViewPr varScale="1">
        <p:scale>
          <a:sx n="128" d="100"/>
          <a:sy n="128" d="100"/>
        </p:scale>
        <p:origin x="1432" y="1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6057900" y="8596313"/>
            <a:ext cx="333375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algn="r" defTabSz="895350">
              <a:lnSpc>
                <a:spcPct val="90000"/>
              </a:lnSpc>
            </a:pPr>
            <a:fld id="{4CBB9263-B09B-1A44-A519-2D2F2EF319D0}" type="slidenum">
              <a:rPr lang="en-US" sz="1400" b="1" baseline="0">
                <a:latin typeface="Helvetica" charset="0"/>
              </a:rPr>
              <a:pPr algn="r" defTabSz="895350">
                <a:lnSpc>
                  <a:spcPct val="90000"/>
                </a:lnSpc>
              </a:pPr>
              <a:t>‹#›</a:t>
            </a:fld>
            <a:endParaRPr lang="en-US" sz="1400" b="1" baseline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59055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273175" y="4503738"/>
            <a:ext cx="4311650" cy="389413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39900" y="4510088"/>
            <a:ext cx="1763713" cy="4000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/>
          <a:lstStyle/>
          <a:p>
            <a:pPr defTabSz="895350">
              <a:defRPr/>
            </a:pPr>
            <a:r>
              <a:rPr lang="en-US" sz="1800" b="1" baseline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   </a:t>
            </a:r>
            <a:r>
              <a:rPr lang="en-US" sz="1800" baseline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N O T E S</a:t>
            </a:r>
          </a:p>
        </p:txBody>
      </p:sp>
      <p:sp useBgFill="1">
        <p:nvSpPr>
          <p:cNvPr id="2053" name="Rectangle 5"/>
          <p:cNvSpPr>
            <a:spLocks noChangeArrowheads="1"/>
          </p:cNvSpPr>
          <p:nvPr/>
        </p:nvSpPr>
        <p:spPr bwMode="auto">
          <a:xfrm>
            <a:off x="938213" y="8596313"/>
            <a:ext cx="1847850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defTabSz="895350">
              <a:lnSpc>
                <a:spcPct val="90000"/>
              </a:lnSpc>
              <a:defRPr/>
            </a:pPr>
            <a:r>
              <a:rPr lang="en-US" sz="1400" b="1" baseline="0">
                <a:latin typeface="Helvetica" pitchFamily="-107" charset="0"/>
                <a:ea typeface="+mn-ea"/>
                <a:cs typeface="+mn-cs"/>
              </a:rPr>
              <a:t>Rounded Rectangle </a:t>
            </a:r>
          </a:p>
        </p:txBody>
      </p:sp>
      <p:sp useBgFill="1">
        <p:nvSpPr>
          <p:cNvPr id="2054" name="Rectangle 6"/>
          <p:cNvSpPr>
            <a:spLocks noChangeArrowheads="1"/>
          </p:cNvSpPr>
          <p:nvPr/>
        </p:nvSpPr>
        <p:spPr bwMode="auto">
          <a:xfrm>
            <a:off x="6057900" y="8596313"/>
            <a:ext cx="333375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algn="r" defTabSz="895350">
              <a:lnSpc>
                <a:spcPct val="90000"/>
              </a:lnSpc>
            </a:pPr>
            <a:fld id="{FABBE7D1-9D3A-654F-94B8-4473B69764CA}" type="slidenum">
              <a:rPr lang="en-US" sz="1400" b="1" baseline="0">
                <a:latin typeface="Helvetica" charset="0"/>
              </a:rPr>
              <a:pPr algn="r" defTabSz="895350">
                <a:lnSpc>
                  <a:spcPct val="90000"/>
                </a:lnSpc>
              </a:pPr>
              <a:t>‹#›</a:t>
            </a:fld>
            <a:endParaRPr lang="en-US" sz="1400" b="1" baseline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04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33618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71941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62948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5521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4308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0866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6821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62237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585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1000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6548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1996221" y="1447800"/>
            <a:ext cx="5580053" cy="224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400" baseline="0" dirty="0"/>
              <a:t>Gas Chromatography</a:t>
            </a:r>
          </a:p>
          <a:p>
            <a:pPr algn="ctr"/>
            <a:endParaRPr lang="en-US" sz="3200" baseline="0" dirty="0"/>
          </a:p>
          <a:p>
            <a:pPr algn="ctr"/>
            <a:r>
              <a:rPr lang="en-US" sz="3200" baseline="0" dirty="0"/>
              <a:t>Fundamentals &amp; </a:t>
            </a:r>
          </a:p>
          <a:p>
            <a:pPr algn="ctr"/>
            <a:r>
              <a:rPr lang="en-US" sz="3200" baseline="0" dirty="0"/>
              <a:t>Cannabis Applications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1219200" y="4480871"/>
            <a:ext cx="6858000" cy="15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aseline="0" dirty="0"/>
              <a:t>Joseph DiVerdi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Department of Chemistry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Colorado State University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Fort Collins, CO USA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/>
              <a:t>January 2024</a:t>
            </a:r>
            <a:endParaRPr lang="en-US" sz="1800" baseline="0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3163D-1F88-93D1-63D6-E4E14C09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7369968" cy="4032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D3EF6-8A67-ADDA-BFFE-448B6A4E3BCB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Example Chromatogram</a:t>
            </a:r>
          </a:p>
        </p:txBody>
      </p:sp>
    </p:spTree>
    <p:extLst>
      <p:ext uri="{BB962C8B-B14F-4D97-AF65-F5344CB8AC3E}">
        <p14:creationId xmlns:p14="http://schemas.microsoft.com/office/powerpoint/2010/main" val="578184023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D8CFC-E10B-77CA-8652-2337238A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11106"/>
            <a:ext cx="6629400" cy="3996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CC159-5EAB-FE52-B5E0-CD2E9311F402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Flame Ionization Detector - FID</a:t>
            </a:r>
          </a:p>
        </p:txBody>
      </p:sp>
    </p:spTree>
    <p:extLst>
      <p:ext uri="{BB962C8B-B14F-4D97-AF65-F5344CB8AC3E}">
        <p14:creationId xmlns:p14="http://schemas.microsoft.com/office/powerpoint/2010/main" val="3477918395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2783-0E30-71A7-5585-74C8304B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570821"/>
            <a:ext cx="7772400" cy="4169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467DF-6441-3085-EB33-5F6D47B5FAE2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GC–MS</a:t>
            </a:r>
          </a:p>
        </p:txBody>
      </p:sp>
    </p:spTree>
    <p:extLst>
      <p:ext uri="{BB962C8B-B14F-4D97-AF65-F5344CB8AC3E}">
        <p14:creationId xmlns:p14="http://schemas.microsoft.com/office/powerpoint/2010/main" val="3010736993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6BF7C-F90B-5128-618B-2FF4C1DF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63" y="1676400"/>
            <a:ext cx="6124874" cy="4431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85371-B78E-A4E7-B593-A0E9F60DE570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Split Mode Injection</a:t>
            </a:r>
          </a:p>
        </p:txBody>
      </p:sp>
    </p:spTree>
    <p:extLst>
      <p:ext uri="{BB962C8B-B14F-4D97-AF65-F5344CB8AC3E}">
        <p14:creationId xmlns:p14="http://schemas.microsoft.com/office/powerpoint/2010/main" val="704717769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1256F-7CA8-DC5B-4878-EC5A589C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3340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9640B-827E-AC9C-7466-A7ECC08EB411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Crazy Column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466272782"/>
      </p:ext>
    </p:extLst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FF024-10B3-3F7B-F8BE-C1EDBDB1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268642"/>
            <a:ext cx="2944091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6D3A2-EFAA-52D3-946C-F96FF6155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492" y="1661161"/>
            <a:ext cx="2819399" cy="2819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2BE0FA-8D24-CC5F-8650-4AEFCAC0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495800"/>
            <a:ext cx="4419600" cy="2209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A2FC68-485A-C8A6-FF8C-D2D2995B25DF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Sample Prep – Vials and Injection Vials</a:t>
            </a:r>
          </a:p>
        </p:txBody>
      </p:sp>
    </p:spTree>
    <p:extLst>
      <p:ext uri="{BB962C8B-B14F-4D97-AF65-F5344CB8AC3E}">
        <p14:creationId xmlns:p14="http://schemas.microsoft.com/office/powerpoint/2010/main" val="3140558762"/>
      </p:ext>
    </p:ext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2738E-37DF-CA36-4CF8-82B694CC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772400" cy="3362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F1A86-A407-8E6A-E861-D29C29769A84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Standards and Sample</a:t>
            </a:r>
          </a:p>
        </p:txBody>
      </p:sp>
    </p:spTree>
    <p:extLst>
      <p:ext uri="{BB962C8B-B14F-4D97-AF65-F5344CB8AC3E}">
        <p14:creationId xmlns:p14="http://schemas.microsoft.com/office/powerpoint/2010/main" val="3031062545"/>
      </p:ext>
    </p:ext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E4FCE5-CAAE-2515-0299-0DCFE18C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268642"/>
            <a:ext cx="8166100" cy="5093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BF3C8-759E-E1FC-B665-B1E54AAC07CE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More Samples</a:t>
            </a:r>
          </a:p>
        </p:txBody>
      </p:sp>
    </p:spTree>
    <p:extLst>
      <p:ext uri="{BB962C8B-B14F-4D97-AF65-F5344CB8AC3E}">
        <p14:creationId xmlns:p14="http://schemas.microsoft.com/office/powerpoint/2010/main" val="3268910739"/>
      </p:ext>
    </p:ext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6BE79-9639-FBFB-90C5-AF560B83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" y="1523999"/>
            <a:ext cx="7790180" cy="4859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16779-1CF5-F74D-EC29-9ADF1E266351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Even More Samples</a:t>
            </a:r>
          </a:p>
        </p:txBody>
      </p:sp>
    </p:spTree>
    <p:extLst>
      <p:ext uri="{BB962C8B-B14F-4D97-AF65-F5344CB8AC3E}">
        <p14:creationId xmlns:p14="http://schemas.microsoft.com/office/powerpoint/2010/main" val="3479876313"/>
      </p:ext>
    </p:ext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6BBD9-129A-8018-19EB-D827A4A1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0598"/>
            <a:ext cx="7582500" cy="4729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1DD87-B742-DE8C-653C-0EED89C6E738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Even More Samples</a:t>
            </a:r>
          </a:p>
        </p:txBody>
      </p:sp>
    </p:spTree>
    <p:extLst>
      <p:ext uri="{BB962C8B-B14F-4D97-AF65-F5344CB8AC3E}">
        <p14:creationId xmlns:p14="http://schemas.microsoft.com/office/powerpoint/2010/main" val="4108736617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EA7C8-E5F2-67DE-4C77-901701C78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276600"/>
            <a:ext cx="3898899" cy="3119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334968-D12B-DD61-FBD0-0D6EA3CD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00200"/>
            <a:ext cx="4796970" cy="2518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E91BF-1B92-21F7-DF9F-C4D724D20584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GC – Block Diagram</a:t>
            </a:r>
          </a:p>
        </p:txBody>
      </p:sp>
    </p:spTree>
    <p:extLst>
      <p:ext uri="{BB962C8B-B14F-4D97-AF65-F5344CB8AC3E}">
        <p14:creationId xmlns:p14="http://schemas.microsoft.com/office/powerpoint/2010/main" val="567954133"/>
      </p:ext>
    </p:extLst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47E94-9B9D-0EEA-F398-5FB3B318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9C3CF-1319-59C8-7F7E-E0C34EEDB267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Summary Results Table</a:t>
            </a:r>
          </a:p>
        </p:txBody>
      </p:sp>
    </p:spTree>
    <p:extLst>
      <p:ext uri="{BB962C8B-B14F-4D97-AF65-F5344CB8AC3E}">
        <p14:creationId xmlns:p14="http://schemas.microsoft.com/office/powerpoint/2010/main" val="1792187685"/>
      </p:ext>
    </p:extLst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3C689-C451-6BD3-6180-4DF28F82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772400" cy="3428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67E0F8-B86C-D31E-1F7A-A54EA9B2AA09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Vape Cartridge Analysis</a:t>
            </a:r>
          </a:p>
        </p:txBody>
      </p:sp>
    </p:spTree>
    <p:extLst>
      <p:ext uri="{BB962C8B-B14F-4D97-AF65-F5344CB8AC3E}">
        <p14:creationId xmlns:p14="http://schemas.microsoft.com/office/powerpoint/2010/main" val="2431453536"/>
      </p:ext>
    </p:extLst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8721B-06EF-C0A5-107B-B2EF969B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6265"/>
            <a:ext cx="7772400" cy="4897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3838C-6569-78B3-5862-2753444E3219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Spatial Distribution in Flower/Bud</a:t>
            </a:r>
          </a:p>
        </p:txBody>
      </p:sp>
    </p:spTree>
    <p:extLst>
      <p:ext uri="{BB962C8B-B14F-4D97-AF65-F5344CB8AC3E}">
        <p14:creationId xmlns:p14="http://schemas.microsoft.com/office/powerpoint/2010/main" val="2773648149"/>
      </p:ext>
    </p:extLst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A1663-03C5-815E-352B-22B63257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4620"/>
            <a:ext cx="7772400" cy="42770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4555E5-727B-90AA-1D18-95BFD51B9EC6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Example Rigorous Analysis</a:t>
            </a:r>
          </a:p>
        </p:txBody>
      </p:sp>
    </p:spTree>
    <p:extLst>
      <p:ext uri="{BB962C8B-B14F-4D97-AF65-F5344CB8AC3E}">
        <p14:creationId xmlns:p14="http://schemas.microsoft.com/office/powerpoint/2010/main" val="456157499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37521-6988-72B0-C3AD-4908555AB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79529"/>
            <a:ext cx="6934200" cy="520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E81C3-77B0-DE31-9A41-CBF2AFC57323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GC – Pictorial Layout</a:t>
            </a:r>
          </a:p>
        </p:txBody>
      </p:sp>
    </p:spTree>
    <p:extLst>
      <p:ext uri="{BB962C8B-B14F-4D97-AF65-F5344CB8AC3E}">
        <p14:creationId xmlns:p14="http://schemas.microsoft.com/office/powerpoint/2010/main" val="1209498985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CE7B4-C7E5-0CB5-2ADF-4D618203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280789"/>
            <a:ext cx="6415047" cy="4815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95A19E-D02B-7D76-A307-1F4D0249ED88}"/>
              </a:ext>
            </a:extLst>
          </p:cNvPr>
          <p:cNvSpPr txBox="1"/>
          <p:nvPr/>
        </p:nvSpPr>
        <p:spPr>
          <a:xfrm>
            <a:off x="595630" y="574709"/>
            <a:ext cx="58051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Column Oven – Where the Magic Happens</a:t>
            </a:r>
          </a:p>
        </p:txBody>
      </p:sp>
    </p:spTree>
    <p:extLst>
      <p:ext uri="{BB962C8B-B14F-4D97-AF65-F5344CB8AC3E}">
        <p14:creationId xmlns:p14="http://schemas.microsoft.com/office/powerpoint/2010/main" val="337909480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55FC4-503B-92BA-CD89-F9F48F25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7" y="1524000"/>
            <a:ext cx="7772400" cy="4367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9242A-7B30-5BA1-CC81-2B894D8585A3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Column Overall Geometry</a:t>
            </a:r>
          </a:p>
        </p:txBody>
      </p:sp>
    </p:spTree>
    <p:extLst>
      <p:ext uri="{BB962C8B-B14F-4D97-AF65-F5344CB8AC3E}">
        <p14:creationId xmlns:p14="http://schemas.microsoft.com/office/powerpoint/2010/main" val="2818280505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B436F-E272-F98C-8959-EE3007D4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578610"/>
            <a:ext cx="6985000" cy="466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AB003-5811-3233-6D34-1F71C2C64CAC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Separation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2412433591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3E005-891A-E2B6-D6D1-C82A5B0BC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8642"/>
            <a:ext cx="7010400" cy="2935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74A9F-81B1-235F-4507-CE759A007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724400"/>
            <a:ext cx="6223000" cy="1308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7ED4F-332C-A3BA-CD8D-D42694C0EDCD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Column Internal Details</a:t>
            </a:r>
          </a:p>
        </p:txBody>
      </p:sp>
    </p:spTree>
    <p:extLst>
      <p:ext uri="{BB962C8B-B14F-4D97-AF65-F5344CB8AC3E}">
        <p14:creationId xmlns:p14="http://schemas.microsoft.com/office/powerpoint/2010/main" val="3248090314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7FEE6-21B5-91D2-2647-48F8B6026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2133600"/>
            <a:ext cx="482600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AA90E0-0117-60FE-AB66-2458FEB79290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99636358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24F47-EB9A-EB47-36FA-CEF0E442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" y="1466623"/>
            <a:ext cx="4544137" cy="2743200"/>
          </a:xfrm>
          <a:prstGeom prst="rect">
            <a:avLst/>
          </a:prstGeom>
        </p:spPr>
      </p:pic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C4455-BA45-B5EC-633D-F23256AF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47" y="2743200"/>
            <a:ext cx="4361103" cy="3917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770AB-2FD4-2890-6691-BFE68392AC03}"/>
              </a:ext>
            </a:extLst>
          </p:cNvPr>
          <p:cNvSpPr txBox="1"/>
          <p:nvPr/>
        </p:nvSpPr>
        <p:spPr>
          <a:xfrm>
            <a:off x="595630" y="574709"/>
            <a:ext cx="534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aseline="0" dirty="0"/>
              <a:t>Varying Column Chemistry</a:t>
            </a:r>
          </a:p>
        </p:txBody>
      </p:sp>
    </p:spTree>
    <p:extLst>
      <p:ext uri="{BB962C8B-B14F-4D97-AF65-F5344CB8AC3E}">
        <p14:creationId xmlns:p14="http://schemas.microsoft.com/office/powerpoint/2010/main" val="4137441218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Microsoft ƒ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00"/>
      </a:hlink>
      <a:folHlink>
        <a:srgbClr val="969696"/>
      </a:folHlink>
    </a:clrScheme>
    <a:fontScheme name="Microsoft ƒ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Microsoft 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ƒ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Pages>38</Pages>
  <Words>258</Words>
  <Application>Microsoft Macintosh PowerPoint</Application>
  <PresentationFormat>Letter Paper (8.5x11 in)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Helvetica</vt:lpstr>
      <vt:lpstr>Microsoft 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/>
  <cp:keywords/>
  <dc:description/>
  <cp:lastModifiedBy>Joseph DiVerdi</cp:lastModifiedBy>
  <cp:revision>559</cp:revision>
  <cp:lastPrinted>2011-11-26T23:41:12Z</cp:lastPrinted>
  <dcterms:created xsi:type="dcterms:W3CDTF">2010-03-14T15:55:13Z</dcterms:created>
  <dcterms:modified xsi:type="dcterms:W3CDTF">2024-01-16T18:33:42Z</dcterms:modified>
</cp:coreProperties>
</file>